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DA1E558-404D-4074-B254-AB117BF17108}">
          <p14:sldIdLst>
            <p14:sldId id="256"/>
            <p14:sldId id="257"/>
            <p14:sldId id="258"/>
            <p14:sldId id="259"/>
            <p14:sldId id="260"/>
            <p14:sldId id="261"/>
            <p14:sldId id="262"/>
            <p14:sldId id="263"/>
          </p14:sldIdLst>
        </p14:section>
        <p14:section name="Untitled Section" id="{05D93928-344F-4A74-8C10-A963E8CF310B}">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6C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6" autoAdjust="0"/>
    <p:restoredTop sz="94660"/>
  </p:normalViewPr>
  <p:slideViewPr>
    <p:cSldViewPr snapToGrid="0">
      <p:cViewPr varScale="1">
        <p:scale>
          <a:sx n="69" d="100"/>
          <a:sy n="69" d="100"/>
        </p:scale>
        <p:origin x="8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pn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he-I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he-IL"/>
          </a:p>
        </p:txBody>
      </p:sp>
      <p:sp>
        <p:nvSpPr>
          <p:cNvPr id="4" name="Date Placeholder 3"/>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3227202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e-I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Date Placeholder 3"/>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190876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he-I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Date Placeholder 3"/>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1159320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e-I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Date Placeholder 3"/>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2279649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he-I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2008386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e-IL"/>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5" name="Date Placeholder 4"/>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3462907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he-I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7" name="Date Placeholder 6"/>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3932516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he-IL"/>
          </a:p>
        </p:txBody>
      </p:sp>
      <p:sp>
        <p:nvSpPr>
          <p:cNvPr id="3" name="Date Placeholder 2"/>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628438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2064537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he-I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235808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he-I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BEC4FE-062B-4B0C-9A33-708438C273E7}" type="datetimeFigureOut">
              <a:rPr lang="he-IL" smtClean="0"/>
              <a:t>ט'.טבת.תשע"ח</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982625A5-B613-408A-8BCA-C6666F98054A}" type="slidenum">
              <a:rPr lang="he-IL" smtClean="0"/>
              <a:t>‹#›</a:t>
            </a:fld>
            <a:endParaRPr lang="he-IL"/>
          </a:p>
        </p:txBody>
      </p:sp>
    </p:spTree>
    <p:extLst>
      <p:ext uri="{BB962C8B-B14F-4D97-AF65-F5344CB8AC3E}">
        <p14:creationId xmlns:p14="http://schemas.microsoft.com/office/powerpoint/2010/main" val="48417810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en-US" smtClean="0"/>
              <a:t>Click to edit Master title style</a:t>
            </a:r>
            <a:endParaRPr lang="he-I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he-IL"/>
          </a:p>
        </p:txBody>
      </p:sp>
      <p:sp>
        <p:nvSpPr>
          <p:cNvPr id="4" name="Date Placeholder 3"/>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F8BEC4FE-062B-4B0C-9A33-708438C273E7}" type="datetimeFigureOut">
              <a:rPr lang="he-IL" smtClean="0"/>
              <a:t>ט'.טבת.תשע"ח</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982625A5-B613-408A-8BCA-C6666F98054A}" type="slidenum">
              <a:rPr lang="he-IL" smtClean="0"/>
              <a:t>‹#›</a:t>
            </a:fld>
            <a:endParaRPr lang="he-IL"/>
          </a:p>
        </p:txBody>
      </p:sp>
    </p:spTree>
    <p:extLst>
      <p:ext uri="{BB962C8B-B14F-4D97-AF65-F5344CB8AC3E}">
        <p14:creationId xmlns:p14="http://schemas.microsoft.com/office/powerpoint/2010/main" val="2901742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425146" y="510745"/>
            <a:ext cx="9242854" cy="1178012"/>
          </a:xfrm>
        </p:spPr>
        <p:txBody>
          <a:bodyPr/>
          <a:lstStyle/>
          <a:p>
            <a:r>
              <a:rPr lang="en-US" dirty="0" smtClean="0"/>
              <a:t>GitHub </a:t>
            </a:r>
            <a:r>
              <a:rPr lang="he-IL" dirty="0" smtClean="0"/>
              <a:t> </a:t>
            </a:r>
            <a:endParaRPr lang="he-IL" dirty="0"/>
          </a:p>
        </p:txBody>
      </p:sp>
      <p:sp>
        <p:nvSpPr>
          <p:cNvPr id="3" name="Subtitle 2"/>
          <p:cNvSpPr>
            <a:spLocks noGrp="1"/>
          </p:cNvSpPr>
          <p:nvPr>
            <p:ph type="subTitle" idx="1"/>
          </p:nvPr>
        </p:nvSpPr>
        <p:spPr>
          <a:xfrm>
            <a:off x="1474573" y="1979184"/>
            <a:ext cx="9144000" cy="1655762"/>
          </a:xfrm>
        </p:spPr>
        <p:txBody>
          <a:bodyPr/>
          <a:lstStyle/>
          <a:p>
            <a:r>
              <a:rPr lang="en-US" dirty="0" smtClean="0"/>
              <a:t>Introduction to GitHub</a:t>
            </a:r>
            <a:endParaRPr lang="he-IL" dirty="0"/>
          </a:p>
        </p:txBody>
      </p:sp>
      <p:sp>
        <p:nvSpPr>
          <p:cNvPr id="4" name="Rounded Rectangle 3"/>
          <p:cNvSpPr/>
          <p:nvPr/>
        </p:nvSpPr>
        <p:spPr>
          <a:xfrm>
            <a:off x="2281881" y="3021249"/>
            <a:ext cx="7364627" cy="30315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r>
              <a:rPr lang="he-IL" sz="3600" dirty="0" smtClean="0"/>
              <a:t>אביב לזר 311514236</a:t>
            </a:r>
          </a:p>
          <a:p>
            <a:r>
              <a:rPr lang="he-IL" sz="3600" dirty="0" smtClean="0"/>
              <a:t>דני </a:t>
            </a:r>
            <a:r>
              <a:rPr lang="he-IL" sz="3600" dirty="0" err="1" smtClean="0"/>
              <a:t>סימקין</a:t>
            </a:r>
            <a:r>
              <a:rPr lang="he-IL" sz="3600" dirty="0" smtClean="0"/>
              <a:t> 311315022</a:t>
            </a:r>
            <a:endParaRPr lang="he-IL" sz="3600" dirty="0"/>
          </a:p>
        </p:txBody>
      </p:sp>
      <p:pic>
        <p:nvPicPr>
          <p:cNvPr id="5" name="Picture 4"/>
          <p:cNvPicPr>
            <a:picLocks noChangeAspect="1"/>
          </p:cNvPicPr>
          <p:nvPr/>
        </p:nvPicPr>
        <p:blipFill>
          <a:blip r:embed="rId2"/>
          <a:stretch>
            <a:fillRect/>
          </a:stretch>
        </p:blipFill>
        <p:spPr>
          <a:xfrm>
            <a:off x="8625016" y="510745"/>
            <a:ext cx="2438400" cy="2000250"/>
          </a:xfrm>
          <a:prstGeom prst="rect">
            <a:avLst/>
          </a:prstGeom>
        </p:spPr>
      </p:pic>
    </p:spTree>
    <p:extLst>
      <p:ext uri="{BB962C8B-B14F-4D97-AF65-F5344CB8AC3E}">
        <p14:creationId xmlns:p14="http://schemas.microsoft.com/office/powerpoint/2010/main" val="32976496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2800" u="sng" dirty="0" smtClean="0">
                <a:latin typeface="Adobe Ming Std L" panose="02020300000000000000" pitchFamily="18" charset="-128"/>
                <a:ea typeface="Adobe Ming Std L" panose="02020300000000000000" pitchFamily="18" charset="-128"/>
                <a:cs typeface="Aharoni" panose="02010803020104030203" pitchFamily="2" charset="-79"/>
              </a:rPr>
              <a:t>So what is GitHub?</a:t>
            </a:r>
            <a:endParaRPr lang="he-IL" sz="2800" u="sng" dirty="0">
              <a:latin typeface="Adobe Ming Std L" panose="02020300000000000000" pitchFamily="18" charset="-128"/>
              <a:ea typeface="Adobe Ming Std L" panose="02020300000000000000" pitchFamily="18" charset="-128"/>
              <a:cs typeface="Aharoni" panose="02010803020104030203" pitchFamily="2" charset="-79"/>
            </a:endParaRPr>
          </a:p>
        </p:txBody>
      </p:sp>
      <p:sp>
        <p:nvSpPr>
          <p:cNvPr id="10" name="Content Placeholder 9"/>
          <p:cNvSpPr>
            <a:spLocks noGrp="1"/>
          </p:cNvSpPr>
          <p:nvPr>
            <p:ph idx="1"/>
          </p:nvPr>
        </p:nvSpPr>
        <p:spPr>
          <a:xfrm>
            <a:off x="5067859" y="295447"/>
            <a:ext cx="6172200" cy="4873625"/>
          </a:xfrm>
        </p:spPr>
        <p:txBody>
          <a:bodyPr/>
          <a:lstStyle/>
          <a:p>
            <a:pPr marL="0" indent="0" algn="l">
              <a:buNone/>
            </a:pPr>
            <a:r>
              <a:rPr lang="en-US" u="sng" dirty="0" smtClean="0"/>
              <a:t>Basic facts about GitHub:</a:t>
            </a:r>
            <a:endParaRPr lang="he-IL" u="sng" dirty="0" smtClean="0"/>
          </a:p>
          <a:p>
            <a:pPr marL="0" indent="0" algn="l">
              <a:buNone/>
            </a:pPr>
            <a:r>
              <a:rPr lang="en-US" sz="2400" dirty="0" smtClean="0"/>
              <a:t>- Founded in 2008.</a:t>
            </a:r>
            <a:endParaRPr lang="he-IL" sz="2400" dirty="0" smtClean="0"/>
          </a:p>
          <a:p>
            <a:pPr marL="0" indent="0" algn="l">
              <a:buNone/>
            </a:pPr>
            <a:r>
              <a:rPr lang="en-US" sz="2400" dirty="0" smtClean="0"/>
              <a:t>- GitHub has seen a major increase in its overall popularity. In 2013 GitHub had 3 million registered users on its site and 5 million user based projects. Today that number stands roughly at 26 million with more than 73 million projects.</a:t>
            </a:r>
            <a:endParaRPr lang="he-IL" sz="2400" dirty="0" smtClean="0"/>
          </a:p>
          <a:p>
            <a:pPr marL="0" indent="0" algn="l">
              <a:buNone/>
            </a:pPr>
            <a:r>
              <a:rPr lang="en-US" sz="2400" dirty="0" smtClean="0"/>
              <a:t>- 37% of the Users are female, 63% are male.</a:t>
            </a:r>
          </a:p>
          <a:p>
            <a:pPr marL="0" indent="0" algn="l">
              <a:buNone/>
            </a:pPr>
            <a:r>
              <a:rPr lang="en-US" sz="2400" dirty="0" smtClean="0"/>
              <a:t>Average users’ age is: 35.</a:t>
            </a:r>
            <a:r>
              <a:rPr lang="he-IL" sz="2400" dirty="0" smtClean="0"/>
              <a:t> - </a:t>
            </a:r>
            <a:endParaRPr lang="en-US" sz="2400" dirty="0" smtClean="0"/>
          </a:p>
        </p:txBody>
      </p:sp>
      <p:sp>
        <p:nvSpPr>
          <p:cNvPr id="11" name="Text Placeholder 10"/>
          <p:cNvSpPr>
            <a:spLocks noGrp="1"/>
          </p:cNvSpPr>
          <p:nvPr>
            <p:ph type="body" sz="half" idx="2"/>
          </p:nvPr>
        </p:nvSpPr>
        <p:spPr/>
        <p:txBody>
          <a:bodyPr/>
          <a:lstStyle/>
          <a:p>
            <a:pPr algn="l"/>
            <a:r>
              <a:rPr lang="en-US" dirty="0" smtClean="0"/>
              <a:t>* GitHub is the largest web–based </a:t>
            </a:r>
            <a:r>
              <a:rPr lang="en-US" dirty="0" err="1" smtClean="0"/>
              <a:t>git</a:t>
            </a:r>
            <a:r>
              <a:rPr lang="en-US" dirty="0" smtClean="0"/>
              <a:t> repository hosting service.</a:t>
            </a:r>
          </a:p>
          <a:p>
            <a:pPr algn="l"/>
            <a:r>
              <a:rPr lang="en-US" dirty="0" smtClean="0"/>
              <a:t> * Allows </a:t>
            </a:r>
            <a:r>
              <a:rPr lang="en-US" dirty="0"/>
              <a:t>for code collaboration with anyone </a:t>
            </a:r>
            <a:r>
              <a:rPr lang="en-US" dirty="0" smtClean="0"/>
              <a:t>online.</a:t>
            </a:r>
          </a:p>
          <a:p>
            <a:pPr algn="l"/>
            <a:r>
              <a:rPr lang="en-US" dirty="0" smtClean="0"/>
              <a:t>* Adds extra functionality  on top of </a:t>
            </a:r>
            <a:r>
              <a:rPr lang="en-US" dirty="0" err="1" smtClean="0"/>
              <a:t>git</a:t>
            </a:r>
            <a:r>
              <a:rPr lang="en-US" dirty="0" smtClean="0"/>
              <a:t>, such as: UI, documentation, bug tracking , feature requests, pull requests, </a:t>
            </a:r>
            <a:r>
              <a:rPr lang="en-US" dirty="0" err="1" smtClean="0"/>
              <a:t>etc</a:t>
            </a:r>
            <a:r>
              <a:rPr lang="en-US" dirty="0" smtClean="0"/>
              <a:t>…</a:t>
            </a:r>
          </a:p>
        </p:txBody>
      </p:sp>
    </p:spTree>
    <p:extLst>
      <p:ext uri="{BB962C8B-B14F-4D97-AF65-F5344CB8AC3E}">
        <p14:creationId xmlns:p14="http://schemas.microsoft.com/office/powerpoint/2010/main" val="285184516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757881" y="189470"/>
            <a:ext cx="10597507" cy="6260757"/>
          </a:xfrm>
          <a:noFill/>
        </p:spPr>
        <p:txBody>
          <a:bodyPr>
            <a:normAutofit lnSpcReduction="10000"/>
          </a:bodyPr>
          <a:lstStyle/>
          <a:p>
            <a:pPr marL="0" indent="0" algn="ctr">
              <a:buNone/>
            </a:pPr>
            <a:r>
              <a:rPr lang="en-US" sz="4000" u="sng" dirty="0" smtClean="0"/>
              <a:t>So what is </a:t>
            </a:r>
            <a:r>
              <a:rPr lang="en-US" sz="4000" u="sng" dirty="0" err="1" smtClean="0"/>
              <a:t>Git</a:t>
            </a:r>
            <a:r>
              <a:rPr lang="en-US" sz="4000" u="sng" dirty="0" smtClean="0"/>
              <a:t>?</a:t>
            </a:r>
            <a:endParaRPr lang="he-IL" sz="4000" u="sng" dirty="0" smtClean="0"/>
          </a:p>
          <a:p>
            <a:pPr marL="0" indent="0" algn="ctr">
              <a:buNone/>
            </a:pPr>
            <a:r>
              <a:rPr lang="en-US" sz="6000" dirty="0" err="1" smtClean="0">
                <a:solidFill>
                  <a:srgbClr val="FF0000"/>
                </a:solidFill>
              </a:rPr>
              <a:t>Git</a:t>
            </a:r>
            <a:r>
              <a:rPr lang="en-US" sz="6000" dirty="0" smtClean="0">
                <a:solidFill>
                  <a:srgbClr val="FF0000"/>
                </a:solidFill>
              </a:rPr>
              <a:t> is a version controlled system</a:t>
            </a:r>
          </a:p>
          <a:p>
            <a:pPr marL="0" indent="0" algn="ctr">
              <a:buNone/>
            </a:pPr>
            <a:endParaRPr lang="en-US" sz="2400" dirty="0">
              <a:solidFill>
                <a:srgbClr val="FF0000"/>
              </a:solidFill>
            </a:endParaRPr>
          </a:p>
          <a:p>
            <a:pPr marL="0" indent="0" algn="l">
              <a:buNone/>
            </a:pPr>
            <a:r>
              <a:rPr lang="en-US" u="sng" dirty="0" smtClean="0"/>
              <a:t>You didn’t hear about VCS?   Relax!</a:t>
            </a:r>
          </a:p>
          <a:p>
            <a:pPr marL="0" indent="0" algn="l">
              <a:buNone/>
            </a:pPr>
            <a:r>
              <a:rPr lang="en-US" u="sng" dirty="0" smtClean="0"/>
              <a:t>Now let’s explain what it means:</a:t>
            </a:r>
          </a:p>
          <a:p>
            <a:pPr marL="0" indent="0" algn="l">
              <a:buNone/>
            </a:pPr>
            <a:r>
              <a:rPr lang="en-US" dirty="0" smtClean="0"/>
              <a:t>* VCS is a method for centrally storing files (more specifically – snapshots).</a:t>
            </a:r>
          </a:p>
          <a:p>
            <a:pPr marL="0" indent="0" algn="l">
              <a:buNone/>
            </a:pPr>
            <a:r>
              <a:rPr lang="en-US" dirty="0" smtClean="0"/>
              <a:t>* Keeping a record of changes: Who did what, where and when in the System.</a:t>
            </a:r>
          </a:p>
          <a:p>
            <a:pPr marL="0" indent="0" algn="l">
              <a:buNone/>
            </a:pPr>
            <a:r>
              <a:rPr lang="en-US" dirty="0" smtClean="0"/>
              <a:t>* Covering yourself when things inevitably go wrong.</a:t>
            </a:r>
          </a:p>
          <a:p>
            <a:pPr marL="0" indent="0" algn="l">
              <a:buNone/>
            </a:pPr>
            <a:r>
              <a:rPr lang="en-US" dirty="0" smtClean="0"/>
              <a:t>* Allows you to revert any changes and go back to a previous state. </a:t>
            </a:r>
            <a:endParaRPr lang="he-IL" dirty="0"/>
          </a:p>
        </p:txBody>
      </p:sp>
    </p:spTree>
    <p:extLst>
      <p:ext uri="{BB962C8B-B14F-4D97-AF65-F5344CB8AC3E}">
        <p14:creationId xmlns:p14="http://schemas.microsoft.com/office/powerpoint/2010/main" val="13853422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Content Placeholder 5"/>
          <p:cNvSpPr>
            <a:spLocks noGrp="1"/>
          </p:cNvSpPr>
          <p:nvPr>
            <p:ph idx="1"/>
          </p:nvPr>
        </p:nvSpPr>
        <p:spPr>
          <a:xfrm>
            <a:off x="329514" y="138544"/>
            <a:ext cx="11025874" cy="6719455"/>
          </a:xfrm>
        </p:spPr>
        <p:txBody>
          <a:bodyPr/>
          <a:lstStyle/>
          <a:p>
            <a:pPr marL="0" indent="0" algn="ctr">
              <a:buNone/>
            </a:pPr>
            <a:r>
              <a:rPr lang="en-US" u="sng" dirty="0" smtClean="0"/>
              <a:t>Why would we want to use </a:t>
            </a:r>
            <a:r>
              <a:rPr lang="en-US" u="sng" dirty="0" err="1" smtClean="0"/>
              <a:t>vcs</a:t>
            </a:r>
            <a:r>
              <a:rPr lang="en-US" u="sng" dirty="0" smtClean="0"/>
              <a:t>?</a:t>
            </a:r>
            <a:endParaRPr lang="he-IL" u="sng" dirty="0" smtClean="0"/>
          </a:p>
          <a:p>
            <a:pPr marL="0" indent="0" algn="l">
              <a:buNone/>
            </a:pPr>
            <a:endParaRPr lang="he-IL" dirty="0"/>
          </a:p>
        </p:txBody>
      </p:sp>
      <p:cxnSp>
        <p:nvCxnSpPr>
          <p:cNvPr id="11" name="Straight Connector 10"/>
          <p:cNvCxnSpPr/>
          <p:nvPr/>
        </p:nvCxnSpPr>
        <p:spPr>
          <a:xfrm flipH="1">
            <a:off x="5939480" y="1029730"/>
            <a:ext cx="32952" cy="5733535"/>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329514" y="1029730"/>
            <a:ext cx="5436972" cy="3139321"/>
          </a:xfrm>
          <a:prstGeom prst="rect">
            <a:avLst/>
          </a:prstGeom>
          <a:noFill/>
        </p:spPr>
        <p:txBody>
          <a:bodyPr wrap="square" rtlCol="1">
            <a:spAutoFit/>
          </a:bodyPr>
          <a:lstStyle/>
          <a:p>
            <a:pPr algn="l"/>
            <a:r>
              <a:rPr lang="en-US" dirty="0" smtClean="0"/>
              <a:t>As an Individual</a:t>
            </a:r>
            <a:endParaRPr lang="he-IL" dirty="0" smtClean="0"/>
          </a:p>
          <a:p>
            <a:pPr algn="l"/>
            <a:endParaRPr lang="en-US" dirty="0" smtClean="0"/>
          </a:p>
          <a:p>
            <a:pPr algn="l"/>
            <a:r>
              <a:rPr lang="en-US" dirty="0" smtClean="0"/>
              <a:t>- Back-up methodology</a:t>
            </a:r>
          </a:p>
          <a:p>
            <a:pPr algn="l"/>
            <a:endParaRPr lang="en-US" dirty="0" smtClean="0"/>
          </a:p>
          <a:p>
            <a:pPr algn="l"/>
            <a:r>
              <a:rPr lang="en-US" dirty="0" smtClean="0"/>
              <a:t>- Point in time marking (tagging)</a:t>
            </a:r>
          </a:p>
          <a:p>
            <a:pPr algn="l"/>
            <a:endParaRPr lang="en-US" dirty="0"/>
          </a:p>
          <a:p>
            <a:pPr algn="l"/>
            <a:r>
              <a:rPr lang="en-US" dirty="0" smtClean="0"/>
              <a:t>- Branching : release versions maintained while main development can continue.</a:t>
            </a:r>
          </a:p>
          <a:p>
            <a:pPr algn="l"/>
            <a:endParaRPr lang="en-US" dirty="0"/>
          </a:p>
          <a:p>
            <a:pPr algn="l"/>
            <a:r>
              <a:rPr lang="en-US" dirty="0" smtClean="0"/>
              <a:t>-Change history: when features were added or amended.</a:t>
            </a:r>
            <a:endParaRPr lang="he-IL" dirty="0"/>
          </a:p>
        </p:txBody>
      </p:sp>
      <p:sp>
        <p:nvSpPr>
          <p:cNvPr id="20" name="TextBox 19"/>
          <p:cNvSpPr txBox="1"/>
          <p:nvPr/>
        </p:nvSpPr>
        <p:spPr>
          <a:xfrm>
            <a:off x="6318421" y="1029730"/>
            <a:ext cx="5626443" cy="2308324"/>
          </a:xfrm>
          <a:prstGeom prst="rect">
            <a:avLst/>
          </a:prstGeom>
          <a:noFill/>
        </p:spPr>
        <p:txBody>
          <a:bodyPr wrap="square" rtlCol="1">
            <a:spAutoFit/>
          </a:bodyPr>
          <a:lstStyle/>
          <a:p>
            <a:pPr algn="l"/>
            <a:r>
              <a:rPr lang="en-US" dirty="0" smtClean="0"/>
              <a:t>As a Team</a:t>
            </a:r>
          </a:p>
          <a:p>
            <a:pPr algn="l"/>
            <a:endParaRPr lang="en-US" dirty="0"/>
          </a:p>
          <a:p>
            <a:pPr algn="l"/>
            <a:r>
              <a:rPr lang="en-US" dirty="0" smtClean="0"/>
              <a:t>- Allow multiple developers (in remote locations) to work on same code base.</a:t>
            </a:r>
          </a:p>
          <a:p>
            <a:pPr algn="l"/>
            <a:endParaRPr lang="en-US" dirty="0"/>
          </a:p>
          <a:p>
            <a:pPr algn="l"/>
            <a:r>
              <a:rPr lang="en-US" dirty="0" smtClean="0"/>
              <a:t>- Merge changes across same files: handle collisions</a:t>
            </a:r>
          </a:p>
          <a:p>
            <a:pPr algn="l"/>
            <a:endParaRPr lang="en-US" dirty="0"/>
          </a:p>
          <a:p>
            <a:pPr algn="l"/>
            <a:r>
              <a:rPr lang="en-US" dirty="0" smtClean="0"/>
              <a:t>- Answer who did what: blame or praise.</a:t>
            </a:r>
            <a:endParaRPr lang="he-IL" dirty="0"/>
          </a:p>
        </p:txBody>
      </p:sp>
      <p:pic>
        <p:nvPicPr>
          <p:cNvPr id="2" name="Picture 1"/>
          <p:cNvPicPr>
            <a:picLocks noChangeAspect="1"/>
          </p:cNvPicPr>
          <p:nvPr/>
        </p:nvPicPr>
        <p:blipFill>
          <a:blip r:embed="rId2"/>
          <a:stretch>
            <a:fillRect/>
          </a:stretch>
        </p:blipFill>
        <p:spPr>
          <a:xfrm>
            <a:off x="9562456" y="4037246"/>
            <a:ext cx="1658335" cy="2421795"/>
          </a:xfrm>
          <a:prstGeom prst="rect">
            <a:avLst/>
          </a:prstGeom>
        </p:spPr>
      </p:pic>
    </p:spTree>
    <p:extLst>
      <p:ext uri="{BB962C8B-B14F-4D97-AF65-F5344CB8AC3E}">
        <p14:creationId xmlns:p14="http://schemas.microsoft.com/office/powerpoint/2010/main" val="20715508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extBox 5"/>
          <p:cNvSpPr txBox="1"/>
          <p:nvPr/>
        </p:nvSpPr>
        <p:spPr>
          <a:xfrm>
            <a:off x="510746" y="321276"/>
            <a:ext cx="11121081" cy="7017306"/>
          </a:xfrm>
          <a:prstGeom prst="rect">
            <a:avLst/>
          </a:prstGeom>
          <a:noFill/>
        </p:spPr>
        <p:txBody>
          <a:bodyPr wrap="square" rtlCol="1">
            <a:spAutoFit/>
          </a:bodyPr>
          <a:lstStyle/>
          <a:p>
            <a:pPr algn="l"/>
            <a:r>
              <a:rPr lang="en-US" dirty="0" err="1" smtClean="0"/>
              <a:t>Git</a:t>
            </a:r>
            <a:r>
              <a:rPr lang="en-US" dirty="0" smtClean="0"/>
              <a:t> was created in 2005 by Linus </a:t>
            </a:r>
            <a:r>
              <a:rPr lang="en-US" dirty="0" err="1" smtClean="0"/>
              <a:t>Torvald</a:t>
            </a:r>
            <a:r>
              <a:rPr lang="en-US" dirty="0" smtClean="0"/>
              <a:t> to aid in </a:t>
            </a:r>
            <a:r>
              <a:rPr lang="en-US" dirty="0" err="1" smtClean="0"/>
              <a:t>linux</a:t>
            </a:r>
            <a:r>
              <a:rPr lang="en-US" dirty="0" smtClean="0"/>
              <a:t> kernel development.</a:t>
            </a:r>
            <a:endParaRPr lang="he-IL" dirty="0" smtClean="0"/>
          </a:p>
          <a:p>
            <a:pPr algn="l"/>
            <a:r>
              <a:rPr lang="en-US" dirty="0" smtClean="0"/>
              <a:t>Focuses on speed and efficiency. It has relatively simple design and a strong support for thousand of parallel branches. </a:t>
            </a:r>
            <a:r>
              <a:rPr lang="en-US" dirty="0" err="1" smtClean="0"/>
              <a:t>Git</a:t>
            </a:r>
            <a:r>
              <a:rPr lang="en-US" dirty="0" smtClean="0"/>
              <a:t> is also fully distributed.</a:t>
            </a:r>
          </a:p>
          <a:p>
            <a:pPr algn="l"/>
            <a:endParaRPr lang="en-US" dirty="0"/>
          </a:p>
          <a:p>
            <a:pPr algn="l"/>
            <a:r>
              <a:rPr lang="en-US" u="sng" dirty="0" smtClean="0"/>
              <a:t>How does </a:t>
            </a:r>
            <a:r>
              <a:rPr lang="en-US" u="sng" dirty="0" err="1" smtClean="0"/>
              <a:t>Git</a:t>
            </a:r>
            <a:r>
              <a:rPr lang="en-US" u="sng" dirty="0" smtClean="0"/>
              <a:t> Work? </a:t>
            </a:r>
          </a:p>
          <a:p>
            <a:pPr algn="l"/>
            <a:endParaRPr lang="en-US" dirty="0"/>
          </a:p>
          <a:p>
            <a:pPr algn="l"/>
            <a:r>
              <a:rPr lang="en-US" dirty="0" smtClean="0"/>
              <a:t>1) </a:t>
            </a:r>
            <a:r>
              <a:rPr lang="en-US" b="1" dirty="0" smtClean="0">
                <a:solidFill>
                  <a:schemeClr val="accent1">
                    <a:lumMod val="75000"/>
                  </a:schemeClr>
                </a:solidFill>
              </a:rPr>
              <a:t>Snapshots:</a:t>
            </a:r>
          </a:p>
          <a:p>
            <a:pPr algn="l"/>
            <a:endParaRPr lang="en-US" b="1" dirty="0" smtClean="0">
              <a:solidFill>
                <a:schemeClr val="accent1">
                  <a:lumMod val="75000"/>
                </a:schemeClr>
              </a:solidFill>
            </a:endParaRPr>
          </a:p>
          <a:p>
            <a:pPr algn="l"/>
            <a:r>
              <a:rPr lang="en-US" b="1" dirty="0" smtClean="0">
                <a:solidFill>
                  <a:schemeClr val="accent1">
                    <a:lumMod val="75000"/>
                  </a:schemeClr>
                </a:solidFill>
              </a:rPr>
              <a:t>That is the way </a:t>
            </a:r>
            <a:r>
              <a:rPr lang="en-US" b="1" dirty="0" err="1" smtClean="0">
                <a:solidFill>
                  <a:schemeClr val="accent1">
                    <a:lumMod val="75000"/>
                  </a:schemeClr>
                </a:solidFill>
              </a:rPr>
              <a:t>git</a:t>
            </a:r>
            <a:r>
              <a:rPr lang="en-US" b="1" dirty="0" smtClean="0">
                <a:solidFill>
                  <a:schemeClr val="accent1">
                    <a:lumMod val="75000"/>
                  </a:schemeClr>
                </a:solidFill>
              </a:rPr>
              <a:t> keeps track of your code history. Essentially it records what all your files look at a given point in time. You decide when to take a snapshot and of what files – you have the ability to go back to visit any snapshot.</a:t>
            </a:r>
          </a:p>
          <a:p>
            <a:pPr algn="l"/>
            <a:r>
              <a:rPr lang="en-US" b="1" dirty="0" smtClean="0">
                <a:solidFill>
                  <a:schemeClr val="accent1">
                    <a:lumMod val="75000"/>
                  </a:schemeClr>
                </a:solidFill>
              </a:rPr>
              <a:t>Your snapshots from later on will stay around too.</a:t>
            </a:r>
            <a:endParaRPr lang="en-US" b="1" dirty="0">
              <a:solidFill>
                <a:schemeClr val="accent1">
                  <a:lumMod val="75000"/>
                </a:schemeClr>
              </a:solidFill>
            </a:endParaRPr>
          </a:p>
          <a:p>
            <a:pPr algn="l"/>
            <a:endParaRPr lang="he-IL" b="1" dirty="0">
              <a:solidFill>
                <a:schemeClr val="accent1">
                  <a:lumMod val="75000"/>
                </a:schemeClr>
              </a:solidFill>
            </a:endParaRPr>
          </a:p>
          <a:p>
            <a:pPr algn="l"/>
            <a:r>
              <a:rPr lang="he-IL" b="1" dirty="0" smtClean="0">
                <a:solidFill>
                  <a:schemeClr val="accent1">
                    <a:lumMod val="75000"/>
                  </a:schemeClr>
                </a:solidFill>
              </a:rPr>
              <a:t> </a:t>
            </a:r>
            <a:r>
              <a:rPr lang="en-US" b="1" dirty="0" smtClean="0">
                <a:solidFill>
                  <a:schemeClr val="accent1">
                    <a:lumMod val="75000"/>
                  </a:schemeClr>
                </a:solidFill>
              </a:rPr>
              <a:t> </a:t>
            </a:r>
            <a:r>
              <a:rPr lang="en-US" b="1" dirty="0" err="1" smtClean="0">
                <a:solidFill>
                  <a:schemeClr val="accent1">
                    <a:lumMod val="75000"/>
                  </a:schemeClr>
                </a:solidFill>
              </a:rPr>
              <a:t>Git</a:t>
            </a:r>
            <a:r>
              <a:rPr lang="en-US" b="1" dirty="0" smtClean="0">
                <a:solidFill>
                  <a:schemeClr val="accent1">
                    <a:lumMod val="75000"/>
                  </a:schemeClr>
                </a:solidFill>
              </a:rPr>
              <a:t> generally only adds data – so it DOES NOT DELETE.</a:t>
            </a:r>
            <a:r>
              <a:rPr lang="he-IL" b="1" dirty="0" smtClean="0">
                <a:solidFill>
                  <a:schemeClr val="accent1">
                    <a:lumMod val="75000"/>
                  </a:schemeClr>
                </a:solidFill>
              </a:rPr>
              <a:t>(2</a:t>
            </a:r>
          </a:p>
          <a:p>
            <a:pPr algn="l"/>
            <a:endParaRPr lang="he-IL" b="1" dirty="0">
              <a:solidFill>
                <a:schemeClr val="accent1">
                  <a:lumMod val="75000"/>
                </a:schemeClr>
              </a:solidFill>
            </a:endParaRPr>
          </a:p>
          <a:p>
            <a:pPr algn="l"/>
            <a:r>
              <a:rPr lang="he-IL" b="1" dirty="0" smtClean="0">
                <a:solidFill>
                  <a:schemeClr val="accent1">
                    <a:lumMod val="75000"/>
                  </a:schemeClr>
                </a:solidFill>
              </a:rPr>
              <a:t>  </a:t>
            </a:r>
            <a:r>
              <a:rPr lang="en-US" b="1" dirty="0" smtClean="0">
                <a:solidFill>
                  <a:schemeClr val="accent1">
                    <a:lumMod val="75000"/>
                  </a:schemeClr>
                </a:solidFill>
              </a:rPr>
              <a:t> The staging index – when data is added from working stage </a:t>
            </a:r>
            <a:r>
              <a:rPr lang="he-IL" b="1" dirty="0" smtClean="0">
                <a:solidFill>
                  <a:schemeClr val="accent1">
                    <a:lumMod val="75000"/>
                  </a:schemeClr>
                </a:solidFill>
              </a:rPr>
              <a:t>(3</a:t>
            </a:r>
          </a:p>
          <a:p>
            <a:pPr algn="l"/>
            <a:r>
              <a:rPr lang="en-US" b="1" dirty="0">
                <a:solidFill>
                  <a:schemeClr val="accent1">
                    <a:lumMod val="75000"/>
                  </a:schemeClr>
                </a:solidFill>
              </a:rPr>
              <a:t>	</a:t>
            </a:r>
            <a:r>
              <a:rPr lang="en-US" b="1" dirty="0" smtClean="0">
                <a:solidFill>
                  <a:schemeClr val="accent1">
                    <a:lumMod val="75000"/>
                  </a:schemeClr>
                </a:solidFill>
              </a:rPr>
              <a:t>		      into the repository we go through a mid stage</a:t>
            </a:r>
            <a:r>
              <a:rPr lang="en-US" b="1" dirty="0" smtClean="0">
                <a:solidFill>
                  <a:schemeClr val="accent1">
                    <a:lumMod val="75000"/>
                  </a:schemeClr>
                </a:solidFill>
              </a:rPr>
              <a:t>.</a:t>
            </a:r>
          </a:p>
          <a:p>
            <a:pPr algn="l"/>
            <a:r>
              <a:rPr lang="en-US" b="1" dirty="0" smtClean="0">
                <a:solidFill>
                  <a:schemeClr val="accent1">
                    <a:lumMod val="75000"/>
                  </a:schemeClr>
                </a:solidFill>
              </a:rPr>
              <a:t>      This stage was created to join all files which attached to the </a:t>
            </a:r>
          </a:p>
          <a:p>
            <a:pPr algn="l"/>
            <a:r>
              <a:rPr lang="en-US" b="1" dirty="0">
                <a:solidFill>
                  <a:schemeClr val="accent1">
                    <a:lumMod val="75000"/>
                  </a:schemeClr>
                </a:solidFill>
              </a:rPr>
              <a:t> </a:t>
            </a:r>
            <a:r>
              <a:rPr lang="en-US" b="1" dirty="0" smtClean="0">
                <a:solidFill>
                  <a:schemeClr val="accent1">
                    <a:lumMod val="75000"/>
                  </a:schemeClr>
                </a:solidFill>
              </a:rPr>
              <a:t>     project </a:t>
            </a:r>
            <a:r>
              <a:rPr lang="en-US" b="1" smtClean="0">
                <a:solidFill>
                  <a:schemeClr val="accent1">
                    <a:lumMod val="75000"/>
                  </a:schemeClr>
                </a:solidFill>
              </a:rPr>
              <a:t>we work on.</a:t>
            </a:r>
            <a:r>
              <a:rPr lang="en-US" b="1" smtClean="0">
                <a:solidFill>
                  <a:schemeClr val="accent1">
                    <a:lumMod val="75000"/>
                  </a:schemeClr>
                </a:solidFill>
              </a:rPr>
              <a:t> </a:t>
            </a:r>
            <a:endParaRPr lang="he-IL" b="1" dirty="0" smtClean="0">
              <a:solidFill>
                <a:schemeClr val="accent1">
                  <a:lumMod val="75000"/>
                </a:schemeClr>
              </a:solidFill>
            </a:endParaRPr>
          </a:p>
          <a:p>
            <a:pPr algn="l"/>
            <a:endParaRPr lang="he-IL" b="1" dirty="0">
              <a:solidFill>
                <a:schemeClr val="accent1">
                  <a:lumMod val="75000"/>
                </a:schemeClr>
              </a:solidFill>
            </a:endParaRPr>
          </a:p>
          <a:p>
            <a:pPr algn="l"/>
            <a:endParaRPr lang="he-IL" b="1" dirty="0" smtClean="0">
              <a:solidFill>
                <a:schemeClr val="accent1">
                  <a:lumMod val="75000"/>
                </a:schemeClr>
              </a:solidFill>
            </a:endParaRPr>
          </a:p>
          <a:p>
            <a:pPr algn="l"/>
            <a:endParaRPr lang="he-IL" b="1" dirty="0">
              <a:solidFill>
                <a:schemeClr val="accent1">
                  <a:lumMod val="75000"/>
                </a:schemeClr>
              </a:solidFill>
            </a:endParaRPr>
          </a:p>
          <a:p>
            <a:pPr algn="l"/>
            <a:endParaRPr lang="he-IL" b="1" dirty="0">
              <a:solidFill>
                <a:schemeClr val="accent1">
                  <a:lumMod val="75000"/>
                </a:schemeClr>
              </a:solidFill>
            </a:endParaRPr>
          </a:p>
          <a:p>
            <a:pPr algn="l"/>
            <a:endParaRPr lang="he-IL" b="1" dirty="0" smtClean="0">
              <a:solidFill>
                <a:schemeClr val="accent1">
                  <a:lumMod val="75000"/>
                </a:schemeClr>
              </a:solidFill>
            </a:endParaRPr>
          </a:p>
          <a:p>
            <a:pPr algn="l"/>
            <a:endParaRPr lang="he-IL" b="1" dirty="0">
              <a:solidFill>
                <a:schemeClr val="accent1">
                  <a:lumMod val="75000"/>
                </a:schemeClr>
              </a:solidFill>
            </a:endParaRPr>
          </a:p>
          <a:p>
            <a:pPr algn="l"/>
            <a:endParaRPr lang="he-IL" b="1" dirty="0">
              <a:solidFill>
                <a:schemeClr val="accent1">
                  <a:lumMod val="75000"/>
                </a:schemeClr>
              </a:solidFill>
            </a:endParaRPr>
          </a:p>
        </p:txBody>
      </p:sp>
      <p:pic>
        <p:nvPicPr>
          <p:cNvPr id="2" name="Picture 1"/>
          <p:cNvPicPr>
            <a:picLocks noChangeAspect="1"/>
          </p:cNvPicPr>
          <p:nvPr/>
        </p:nvPicPr>
        <p:blipFill>
          <a:blip r:embed="rId2"/>
          <a:stretch>
            <a:fillRect/>
          </a:stretch>
        </p:blipFill>
        <p:spPr>
          <a:xfrm>
            <a:off x="6961146" y="3400715"/>
            <a:ext cx="4149717" cy="2625810"/>
          </a:xfrm>
          <a:prstGeom prst="rect">
            <a:avLst/>
          </a:prstGeom>
        </p:spPr>
      </p:pic>
    </p:spTree>
    <p:extLst>
      <p:ext uri="{BB962C8B-B14F-4D97-AF65-F5344CB8AC3E}">
        <p14:creationId xmlns:p14="http://schemas.microsoft.com/office/powerpoint/2010/main" val="5716698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94270" y="321277"/>
            <a:ext cx="10861118" cy="5539774"/>
          </a:xfrm>
        </p:spPr>
        <p:txBody>
          <a:bodyPr>
            <a:normAutofit fontScale="92500" lnSpcReduction="10000"/>
          </a:bodyPr>
          <a:lstStyle/>
          <a:p>
            <a:pPr marL="0" indent="0" algn="l">
              <a:buNone/>
            </a:pPr>
            <a:r>
              <a:rPr lang="en-US" sz="5400" u="sng" dirty="0" smtClean="0"/>
              <a:t>How does GitHub help us???</a:t>
            </a:r>
          </a:p>
          <a:p>
            <a:pPr marL="0" indent="0" algn="l">
              <a:buNone/>
            </a:pPr>
            <a:r>
              <a:rPr lang="en-US" sz="2800" dirty="0" smtClean="0"/>
              <a:t>The answer is very simple:</a:t>
            </a:r>
          </a:p>
          <a:p>
            <a:pPr marL="0" indent="0" algn="l">
              <a:buNone/>
            </a:pPr>
            <a:r>
              <a:rPr lang="en-US" sz="2800" dirty="0" smtClean="0"/>
              <a:t>By </a:t>
            </a:r>
            <a:r>
              <a:rPr lang="en-US" sz="2800" dirty="0" err="1" smtClean="0"/>
              <a:t>git</a:t>
            </a:r>
            <a:r>
              <a:rPr lang="en-US" sz="2800" dirty="0" smtClean="0"/>
              <a:t>-based, we can store our programs (and their changes) individually!</a:t>
            </a:r>
          </a:p>
          <a:p>
            <a:pPr marL="0" indent="0" algn="l">
              <a:buNone/>
            </a:pPr>
            <a:r>
              <a:rPr lang="en-US" sz="2800" dirty="0" smtClean="0"/>
              <a:t>Each person will have their own branch, in which they will not mess other’s work until merge.</a:t>
            </a:r>
          </a:p>
          <a:p>
            <a:pPr marL="0" indent="0" algn="l">
              <a:buNone/>
            </a:pPr>
            <a:r>
              <a:rPr lang="en-US" sz="2800" dirty="0" smtClean="0"/>
              <a:t>We also can “merge” our work to one “branch” easily.</a:t>
            </a:r>
          </a:p>
          <a:p>
            <a:pPr marL="0" indent="0" algn="l">
              <a:buNone/>
            </a:pPr>
            <a:r>
              <a:rPr lang="en-US" sz="2800" dirty="0" smtClean="0"/>
              <a:t>With </a:t>
            </a:r>
            <a:r>
              <a:rPr lang="en-US" sz="2800" dirty="0" err="1" smtClean="0"/>
              <a:t>github</a:t>
            </a:r>
            <a:r>
              <a:rPr lang="en-US" sz="2800" dirty="0" smtClean="0"/>
              <a:t>, entire team can work on project and focus on creating the code instead of worry about “ what if I screw up someone else’s source code?”.</a:t>
            </a:r>
          </a:p>
          <a:p>
            <a:pPr marL="0" indent="0" algn="l">
              <a:buNone/>
            </a:pPr>
            <a:r>
              <a:rPr lang="en-US" sz="2800" dirty="0" smtClean="0"/>
              <a:t>After syncing your changes, they are moved to the </a:t>
            </a:r>
            <a:r>
              <a:rPr lang="en-US" sz="2800" dirty="0" err="1" smtClean="0"/>
              <a:t>git</a:t>
            </a:r>
            <a:r>
              <a:rPr lang="en-US" sz="2800" dirty="0" smtClean="0"/>
              <a:t> server.</a:t>
            </a:r>
          </a:p>
          <a:p>
            <a:pPr marL="0" indent="0" algn="l">
              <a:buNone/>
            </a:pPr>
            <a:r>
              <a:rPr lang="en-US" sz="2800" dirty="0" smtClean="0"/>
              <a:t>You still have your own workspace, and work on your changes without worry about others. At the end, simple “merge” will solve combining works together (there is not need to worry about how to combine your code with others since </a:t>
            </a:r>
            <a:r>
              <a:rPr lang="en-US" sz="2800" dirty="0" err="1" smtClean="0"/>
              <a:t>git</a:t>
            </a:r>
            <a:r>
              <a:rPr lang="en-US" sz="2800" dirty="0" smtClean="0"/>
              <a:t> has this feature already).</a:t>
            </a:r>
          </a:p>
        </p:txBody>
      </p:sp>
    </p:spTree>
    <p:extLst>
      <p:ext uri="{BB962C8B-B14F-4D97-AF65-F5344CB8AC3E}">
        <p14:creationId xmlns:p14="http://schemas.microsoft.com/office/powerpoint/2010/main" val="11414656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601362" y="288325"/>
            <a:ext cx="10754026" cy="5572726"/>
          </a:xfrm>
        </p:spPr>
        <p:txBody>
          <a:bodyPr/>
          <a:lstStyle/>
          <a:p>
            <a:pPr marL="0" indent="0" algn="l">
              <a:buNone/>
            </a:pPr>
            <a:r>
              <a:rPr lang="en-US" b="1" i="1" u="sng" dirty="0" smtClean="0"/>
              <a:t>What if we don’t use GitHub?</a:t>
            </a:r>
          </a:p>
          <a:p>
            <a:pPr marL="0" indent="0" algn="l">
              <a:buNone/>
            </a:pPr>
            <a:endParaRPr lang="en-US" dirty="0" smtClean="0"/>
          </a:p>
          <a:p>
            <a:pPr marL="0" indent="0" algn="l">
              <a:buNone/>
            </a:pPr>
            <a:r>
              <a:rPr lang="en-US" dirty="0" smtClean="0"/>
              <a:t>We end up spending more time on managing the work instead of the project in passing files, combining files, </a:t>
            </a:r>
            <a:r>
              <a:rPr lang="en-US" dirty="0" err="1" smtClean="0"/>
              <a:t>etc</a:t>
            </a:r>
            <a:r>
              <a:rPr lang="en-US" dirty="0" smtClean="0"/>
              <a:t>…</a:t>
            </a:r>
          </a:p>
          <a:p>
            <a:pPr marL="0" indent="0" algn="l">
              <a:buNone/>
            </a:pPr>
            <a:endParaRPr lang="he-IL" dirty="0"/>
          </a:p>
          <a:p>
            <a:pPr marL="0" indent="0" algn="l">
              <a:buNone/>
            </a:pPr>
            <a:r>
              <a:rPr lang="en-US" dirty="0" smtClean="0"/>
              <a:t>Problem solving will take up much more time than needed.</a:t>
            </a:r>
            <a:endParaRPr lang="he-IL" dirty="0"/>
          </a:p>
          <a:p>
            <a:pPr marL="0" indent="0" algn="l">
              <a:buNone/>
            </a:pPr>
            <a:endParaRPr lang="he-IL" dirty="0"/>
          </a:p>
          <a:p>
            <a:pPr marL="0" indent="0" algn="l">
              <a:buNone/>
            </a:pPr>
            <a:r>
              <a:rPr lang="en-US" dirty="0"/>
              <a:t>And probably, yell at each other for whoever screw up the source code.</a:t>
            </a:r>
            <a:endParaRPr lang="he-IL" dirty="0"/>
          </a:p>
          <a:p>
            <a:pPr marL="0" indent="0" algn="l">
              <a:buNone/>
            </a:pPr>
            <a:endParaRPr lang="en-US" dirty="0"/>
          </a:p>
        </p:txBody>
      </p:sp>
    </p:spTree>
    <p:extLst>
      <p:ext uri="{BB962C8B-B14F-4D97-AF65-F5344CB8AC3E}">
        <p14:creationId xmlns:p14="http://schemas.microsoft.com/office/powerpoint/2010/main" val="1595217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4758810"/>
          </a:xfrm>
          <a:noFill/>
        </p:spPr>
        <p:txBody>
          <a:bodyPr>
            <a:normAutofit fontScale="90000"/>
          </a:bodyPr>
          <a:lstStyle/>
          <a:p>
            <a:pPr algn="ctr"/>
            <a:r>
              <a:rPr lang="en-US" dirty="0" smtClean="0">
                <a:solidFill>
                  <a:srgbClr val="FFFF00"/>
                </a:solidFill>
              </a:rPr>
              <a:t/>
            </a:r>
            <a:br>
              <a:rPr lang="en-US" dirty="0" smtClean="0">
                <a:solidFill>
                  <a:srgbClr val="FFFF00"/>
                </a:solidFill>
              </a:rPr>
            </a:br>
            <a:r>
              <a:rPr lang="en-US" sz="7300" b="1" dirty="0" smtClean="0">
                <a:solidFill>
                  <a:srgbClr val="FFFF00"/>
                </a:solidFill>
                <a:latin typeface="Aharoni" panose="02010803020104030203" pitchFamily="2" charset="-79"/>
                <a:cs typeface="Aharoni" panose="02010803020104030203" pitchFamily="2" charset="-79"/>
              </a:rPr>
              <a:t>GitHub Motto:</a:t>
            </a:r>
            <a:r>
              <a:rPr lang="he-IL" sz="7300" b="1" dirty="0" smtClean="0">
                <a:solidFill>
                  <a:srgbClr val="FFFF00"/>
                </a:solidFill>
                <a:latin typeface="Aharoni" panose="02010803020104030203" pitchFamily="2" charset="-79"/>
                <a:cs typeface="Aharoni" panose="02010803020104030203" pitchFamily="2" charset="-79"/>
              </a:rPr>
              <a:t/>
            </a:r>
            <a:br>
              <a:rPr lang="he-IL" sz="7300" b="1" dirty="0" smtClean="0">
                <a:solidFill>
                  <a:srgbClr val="FFFF00"/>
                </a:solidFill>
                <a:latin typeface="Aharoni" panose="02010803020104030203" pitchFamily="2" charset="-79"/>
                <a:cs typeface="Aharoni" panose="02010803020104030203" pitchFamily="2" charset="-79"/>
              </a:rPr>
            </a:br>
            <a:r>
              <a:rPr lang="en-US" sz="7300" b="1" dirty="0">
                <a:solidFill>
                  <a:srgbClr val="FFFF00"/>
                </a:solidFill>
                <a:latin typeface="Aharoni" panose="02010803020104030203" pitchFamily="2" charset="-79"/>
                <a:cs typeface="Aharoni" panose="02010803020104030203" pitchFamily="2" charset="-79"/>
              </a:rPr>
              <a:t/>
            </a:r>
            <a:br>
              <a:rPr lang="en-US" sz="7300" b="1" dirty="0">
                <a:solidFill>
                  <a:srgbClr val="FFFF00"/>
                </a:solidFill>
                <a:latin typeface="Aharoni" panose="02010803020104030203" pitchFamily="2" charset="-79"/>
                <a:cs typeface="Aharoni" panose="02010803020104030203" pitchFamily="2" charset="-79"/>
              </a:rPr>
            </a:br>
            <a:r>
              <a:rPr lang="en-US" sz="7300" b="1" dirty="0" smtClean="0">
                <a:solidFill>
                  <a:srgbClr val="FFFF00"/>
                </a:solidFill>
                <a:latin typeface="Aharoni" panose="02010803020104030203" pitchFamily="2" charset="-79"/>
                <a:cs typeface="Aharoni" panose="02010803020104030203" pitchFamily="2" charset="-79"/>
              </a:rPr>
              <a:t>Save Your Time and efforts, </a:t>
            </a:r>
            <a:br>
              <a:rPr lang="en-US" sz="7300" b="1" dirty="0" smtClean="0">
                <a:solidFill>
                  <a:srgbClr val="FFFF00"/>
                </a:solidFill>
                <a:latin typeface="Aharoni" panose="02010803020104030203" pitchFamily="2" charset="-79"/>
                <a:cs typeface="Aharoni" panose="02010803020104030203" pitchFamily="2" charset="-79"/>
              </a:rPr>
            </a:br>
            <a:r>
              <a:rPr lang="en-US" sz="7300" b="1" dirty="0" smtClean="0">
                <a:solidFill>
                  <a:srgbClr val="FFFF00"/>
                </a:solidFill>
                <a:latin typeface="Aharoni" panose="02010803020104030203" pitchFamily="2" charset="-79"/>
                <a:cs typeface="Aharoni" panose="02010803020104030203" pitchFamily="2" charset="-79"/>
              </a:rPr>
              <a:t>for free!</a:t>
            </a:r>
            <a:br>
              <a:rPr lang="en-US" sz="7300" b="1" dirty="0" smtClean="0">
                <a:solidFill>
                  <a:srgbClr val="FFFF00"/>
                </a:solidFill>
                <a:latin typeface="Aharoni" panose="02010803020104030203" pitchFamily="2" charset="-79"/>
                <a:cs typeface="Aharoni" panose="02010803020104030203" pitchFamily="2" charset="-79"/>
              </a:rPr>
            </a:br>
            <a:endParaRPr lang="he-IL" sz="7300" b="1" dirty="0">
              <a:solidFill>
                <a:srgbClr val="FFFF00"/>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126605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TotalTime>
  <Words>660</Words>
  <Application>Microsoft Macintosh PowerPoint</Application>
  <PresentationFormat>מסך רחב</PresentationFormat>
  <Paragraphs>76</Paragraphs>
  <Slides>8</Slides>
  <Notes>0</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8</vt:i4>
      </vt:variant>
    </vt:vector>
  </HeadingPairs>
  <TitlesOfParts>
    <vt:vector size="15" baseType="lpstr">
      <vt:lpstr>Adobe Ming Std L</vt:lpstr>
      <vt:lpstr>Aharoni</vt:lpstr>
      <vt:lpstr>Calibri</vt:lpstr>
      <vt:lpstr>Calibri Light</vt:lpstr>
      <vt:lpstr>Times New Roman</vt:lpstr>
      <vt:lpstr>Arial</vt:lpstr>
      <vt:lpstr>Office Theme</vt:lpstr>
      <vt:lpstr>GitHub  </vt:lpstr>
      <vt:lpstr>So what is GitHub?</vt:lpstr>
      <vt:lpstr>מצגת PowerPoint</vt:lpstr>
      <vt:lpstr>מצגת PowerPoint</vt:lpstr>
      <vt:lpstr>מצגת PowerPoint</vt:lpstr>
      <vt:lpstr>מצגת PowerPoint</vt:lpstr>
      <vt:lpstr>מצגת PowerPoint</vt:lpstr>
      <vt:lpstr> GitHub Motto:  Save Your Time and efforts,  for free! </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dc:title>
  <dc:creator>Afeka</dc:creator>
  <cp:lastModifiedBy>aviv lazar</cp:lastModifiedBy>
  <cp:revision>27</cp:revision>
  <dcterms:created xsi:type="dcterms:W3CDTF">2017-12-06T10:55:40Z</dcterms:created>
  <dcterms:modified xsi:type="dcterms:W3CDTF">2017-12-27T21:07:10Z</dcterms:modified>
</cp:coreProperties>
</file>

<file path=docProps/thumbnail.jpeg>
</file>